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3" r:id="rId10"/>
    <p:sldId id="265" r:id="rId11"/>
    <p:sldId id="264" r:id="rId12"/>
    <p:sldId id="269" r:id="rId13"/>
    <p:sldId id="268" r:id="rId14"/>
    <p:sldId id="266" r:id="rId15"/>
    <p:sldId id="267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B76B"/>
    <a:srgbClr val="AF52DE"/>
    <a:srgbClr val="FFC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97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9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3.tiff>
</file>

<file path=ppt/media/image4.tiff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4662A3-803F-B04D-86F6-5B2F6A043BC3}" type="datetimeFigureOut">
              <a:rPr lang="en-RU" smtClean="0"/>
              <a:t>01.06.2021</a:t>
            </a:fld>
            <a:endParaRPr lang="en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D6816E-C893-F44C-BC0E-2066532C153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64524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6816E-C893-F44C-BC0E-2066532C1532}" type="slidenum">
              <a:rPr lang="en-RU" smtClean="0"/>
              <a:t>7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607745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6816E-C893-F44C-BC0E-2066532C1532}" type="slidenum">
              <a:rPr lang="en-RU" smtClean="0"/>
              <a:t>8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610771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D6816E-C893-F44C-BC0E-2066532C1532}" type="slidenum">
              <a:rPr lang="en-RU" smtClean="0"/>
              <a:t>13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02196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246F5-E614-DF40-B500-895144EF8718}" type="datetime1">
              <a:rPr lang="ru-RU" smtClean="0"/>
              <a:t>01.06.2021</a:t>
            </a:fld>
            <a:endParaRPr lang="en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29168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64D77-A996-2C4C-AEE6-95D3A82BC3EB}" type="datetime1">
              <a:rPr lang="ru-RU" smtClean="0"/>
              <a:t>01.06.2021</a:t>
            </a:fld>
            <a:endParaRPr lang="en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946104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C928-1221-FC44-84F5-554D62104201}" type="datetime1">
              <a:rPr lang="ru-RU" smtClean="0"/>
              <a:t>01.06.2021</a:t>
            </a:fld>
            <a:endParaRPr lang="en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846299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5390B-4DFA-A94D-B893-1C94AA5D2A4C}" type="datetime1">
              <a:rPr lang="ru-RU" smtClean="0"/>
              <a:t>01.06.2021</a:t>
            </a:fld>
            <a:endParaRPr lang="en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539459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13A3-AD45-204D-83F6-0AC7FFFDD3F7}" type="datetime1">
              <a:rPr lang="ru-RU" smtClean="0"/>
              <a:t>01.06.2021</a:t>
            </a:fld>
            <a:endParaRPr lang="en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850965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C850A-FC76-1F4E-A693-10E8C0F449B3}" type="datetime1">
              <a:rPr lang="ru-RU" smtClean="0"/>
              <a:t>01.06.2021</a:t>
            </a:fld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10670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754F-DFDD-1544-92CF-D74334A5F91B}" type="datetime1">
              <a:rPr lang="ru-RU" smtClean="0"/>
              <a:t>01.06.2021</a:t>
            </a:fld>
            <a:endParaRPr lang="en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488068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9BEE4-6C2C-1C47-AD87-AF7CD2412F5D}" type="datetime1">
              <a:rPr lang="ru-RU" smtClean="0"/>
              <a:t>01.06.2021</a:t>
            </a:fld>
            <a:endParaRPr lang="en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131931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9A963-FC66-304B-8D4D-B19F99534FCF}" type="datetime1">
              <a:rPr lang="ru-RU" smtClean="0"/>
              <a:t>01.06.2021</a:t>
            </a:fld>
            <a:endParaRPr lang="en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981913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009A4-572A-6043-B0D0-B814322C60A9}" type="datetime1">
              <a:rPr lang="ru-RU" smtClean="0"/>
              <a:t>01.06.2021</a:t>
            </a:fld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3381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A957-A3BB-4B4D-BFC8-0681D7D83D15}" type="datetime1">
              <a:rPr lang="ru-RU" smtClean="0"/>
              <a:t>01.06.2021</a:t>
            </a:fld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167812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D21BA-BFCC-8841-971A-CF144523E9A2}" type="datetime1">
              <a:rPr lang="ru-RU" smtClean="0"/>
              <a:t>01.06.2021</a:t>
            </a:fld>
            <a:endParaRPr lang="en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D8D01-85B9-BA47-8D26-D97C5FC01864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6545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8E75E-5B1D-3B45-8026-93F50B989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629" y="2847867"/>
            <a:ext cx="7746741" cy="1162265"/>
          </a:xfrm>
        </p:spPr>
        <p:txBody>
          <a:bodyPr>
            <a:noAutofit/>
          </a:bodyPr>
          <a:lstStyle/>
          <a:p>
            <a:r>
              <a:rPr lang="ru-RU" sz="4050" b="1" dirty="0">
                <a:latin typeface="Century Gothic" panose="020B0502020202020204" pitchFamily="34" charset="0"/>
                <a:ea typeface="Apple Symbols" panose="02000000000000000000" pitchFamily="2" charset="-79"/>
                <a:cs typeface="Apple Symbols" panose="02000000000000000000" pitchFamily="2" charset="-79"/>
              </a:rPr>
              <a:t>Разработка </a:t>
            </a:r>
            <a:r>
              <a:rPr lang="en-US" sz="4050" b="1" dirty="0">
                <a:latin typeface="Century Gothic" panose="020B0502020202020204" pitchFamily="34" charset="0"/>
                <a:ea typeface="Apple Symbols" panose="02000000000000000000" pitchFamily="2" charset="-79"/>
                <a:cs typeface="Apple Symbols" panose="02000000000000000000" pitchFamily="2" charset="-79"/>
              </a:rPr>
              <a:t>iOS-</a:t>
            </a:r>
            <a:r>
              <a:rPr lang="ru-RU" sz="4050" b="1" dirty="0">
                <a:latin typeface="Century Gothic" panose="020B0502020202020204" pitchFamily="34" charset="0"/>
                <a:ea typeface="Apple Symbols" panose="02000000000000000000" pitchFamily="2" charset="-79"/>
                <a:cs typeface="Apple Symbols" panose="02000000000000000000" pitchFamily="2" charset="-79"/>
              </a:rPr>
              <a:t>приложения </a:t>
            </a:r>
            <a:br>
              <a:rPr lang="ru-RU" sz="4050" b="1" dirty="0">
                <a:latin typeface="Century Gothic" panose="020B0502020202020204" pitchFamily="34" charset="0"/>
                <a:ea typeface="Apple Symbols" panose="02000000000000000000" pitchFamily="2" charset="-79"/>
                <a:cs typeface="Apple Symbols" panose="02000000000000000000" pitchFamily="2" charset="-79"/>
              </a:rPr>
            </a:br>
            <a:r>
              <a:rPr lang="ru-RU" sz="4050" b="1" dirty="0">
                <a:latin typeface="Century Gothic" panose="020B0502020202020204" pitchFamily="34" charset="0"/>
                <a:ea typeface="Apple Symbols" panose="02000000000000000000" pitchFamily="2" charset="-79"/>
                <a:cs typeface="Apple Symbols" panose="02000000000000000000" pitchFamily="2" charset="-79"/>
              </a:rPr>
              <a:t>для поиска мастера на час</a:t>
            </a:r>
            <a:endParaRPr lang="en-RU" sz="4050" b="1" dirty="0">
              <a:latin typeface="Century Gothic" panose="020B0502020202020204" pitchFamily="34" charset="0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8C4E5AA5-8F1E-C74E-BE7B-7B678BCD5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618" y="137624"/>
            <a:ext cx="8016764" cy="93442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000" kern="0" dirty="0">
                <a:latin typeface="Century Gothic" panose="020B0502020202020204" pitchFamily="34" charset="0"/>
                <a:cs typeface="Times New Roman" panose="02020603050405020304" pitchFamily="18" charset="0"/>
              </a:rPr>
              <a:t>МИНИСТЕРСТВО НАУКИ И ВЫСШЕГО ОБРАЗОВАНИЯ РОССИЙСКОЙ ФЕДЕРАЦИИ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000" kern="0" dirty="0">
                <a:latin typeface="Century Gothic" panose="020B0502020202020204" pitchFamily="34" charset="0"/>
                <a:cs typeface="Times New Roman" panose="02020603050405020304" pitchFamily="18" charset="0"/>
              </a:rPr>
              <a:t>Федеральное государственное автономное образовательное учреждение высшего профессионального образования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000" kern="0" dirty="0">
                <a:latin typeface="Century Gothic" panose="020B0502020202020204" pitchFamily="34" charset="0"/>
                <a:cs typeface="Times New Roman" panose="02020603050405020304" pitchFamily="18" charset="0"/>
              </a:rPr>
              <a:t>«Южно-Уральский государственный университет (национальный исследовательский университет)»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000" kern="0" dirty="0">
                <a:latin typeface="Century Gothic" panose="020B0502020202020204" pitchFamily="34" charset="0"/>
                <a:cs typeface="Times New Roman" panose="02020603050405020304" pitchFamily="18" charset="0"/>
              </a:rPr>
              <a:t>Высшая школа электроники и компьютерных наук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000" kern="0" dirty="0">
                <a:latin typeface="Century Gothic" panose="020B0502020202020204" pitchFamily="34" charset="0"/>
                <a:cs typeface="Times New Roman" panose="02020603050405020304" pitchFamily="18" charset="0"/>
              </a:rPr>
              <a:t>Кафедра системного программирования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89CD50-8359-BF40-B824-1F5356EAA306}"/>
              </a:ext>
            </a:extLst>
          </p:cNvPr>
          <p:cNvSpPr/>
          <p:nvPr/>
        </p:nvSpPr>
        <p:spPr>
          <a:xfrm>
            <a:off x="698629" y="5001116"/>
            <a:ext cx="3471349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500" b="1" u="sng" dirty="0" err="1">
                <a:latin typeface="Century Gothic" panose="020B0502020202020204" pitchFamily="34" charset="0"/>
              </a:rPr>
              <a:t>Научныи</a:t>
            </a:r>
            <a:r>
              <a:rPr lang="ru-RU" sz="1500" b="1" u="sng" dirty="0">
                <a:latin typeface="Century Gothic" panose="020B0502020202020204" pitchFamily="34" charset="0"/>
              </a:rPr>
              <a:t>̆ руководитель: </a:t>
            </a:r>
          </a:p>
          <a:p>
            <a:r>
              <a:rPr lang="ru-RU" sz="1500" dirty="0">
                <a:latin typeface="Century Gothic" panose="020B0502020202020204" pitchFamily="34" charset="0"/>
              </a:rPr>
              <a:t>ст. преподаватель кафедры СП,</a:t>
            </a:r>
          </a:p>
          <a:p>
            <a:r>
              <a:rPr lang="ru-RU" sz="1500" dirty="0" err="1">
                <a:latin typeface="Century Gothic" panose="020B0502020202020204" pitchFamily="34" charset="0"/>
              </a:rPr>
              <a:t>Силкина</a:t>
            </a:r>
            <a:r>
              <a:rPr lang="ru-RU" sz="1500" dirty="0">
                <a:latin typeface="Century Gothic" panose="020B0502020202020204" pitchFamily="34" charset="0"/>
              </a:rPr>
              <a:t> Надежда Сергеевна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629C79-B34C-7C45-88C2-67D5DB5ADD8E}"/>
              </a:ext>
            </a:extLst>
          </p:cNvPr>
          <p:cNvSpPr/>
          <p:nvPr/>
        </p:nvSpPr>
        <p:spPr>
          <a:xfrm>
            <a:off x="5470633" y="5001116"/>
            <a:ext cx="2974737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500" b="1" u="sng" dirty="0">
                <a:latin typeface="Century Gothic" panose="020B0502020202020204" pitchFamily="34" charset="0"/>
              </a:rPr>
              <a:t>Автор:</a:t>
            </a:r>
            <a:r>
              <a:rPr lang="ru-RU" sz="1500" dirty="0">
                <a:latin typeface="Century Gothic" panose="020B0502020202020204" pitchFamily="34" charset="0"/>
              </a:rPr>
              <a:t> </a:t>
            </a:r>
          </a:p>
          <a:p>
            <a:r>
              <a:rPr lang="ru-RU" sz="1500" dirty="0">
                <a:latin typeface="Century Gothic" panose="020B0502020202020204" pitchFamily="34" charset="0"/>
              </a:rPr>
              <a:t>студент группы КЭ-402,</a:t>
            </a:r>
          </a:p>
          <a:p>
            <a:r>
              <a:rPr lang="ru-RU" sz="1500" dirty="0">
                <a:latin typeface="Century Gothic" panose="020B0502020202020204" pitchFamily="34" charset="0"/>
              </a:rPr>
              <a:t>Загоскин Артем Викторович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816222-4842-924A-9770-813E69249DD0}"/>
              </a:ext>
            </a:extLst>
          </p:cNvPr>
          <p:cNvSpPr txBox="1"/>
          <p:nvPr/>
        </p:nvSpPr>
        <p:spPr>
          <a:xfrm>
            <a:off x="3556336" y="635104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Челябинск, 2021</a:t>
            </a:r>
          </a:p>
        </p:txBody>
      </p:sp>
    </p:spTree>
    <p:extLst>
      <p:ext uri="{BB962C8B-B14F-4D97-AF65-F5344CB8AC3E}">
        <p14:creationId xmlns:p14="http://schemas.microsoft.com/office/powerpoint/2010/main" val="3374368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D33B0-9FA5-B14D-AFB2-2C3AE0E89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" y="363600"/>
            <a:ext cx="6630021" cy="864000"/>
          </a:xfrm>
        </p:spPr>
        <p:txBody>
          <a:bodyPr>
            <a:normAutofit/>
          </a:bodyPr>
          <a:lstStyle/>
          <a:p>
            <a:r>
              <a:rPr lang="ru-RU" b="1" dirty="0">
                <a:latin typeface="Century Gothic" panose="020B0502020202020204" pitchFamily="34" charset="0"/>
              </a:rPr>
              <a:t>Создание задачи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63C45-E48D-BA4B-A4B3-ADB305D4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10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DEDF2D-828A-8A49-BA2A-741635320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905" y="1170000"/>
            <a:ext cx="2948095" cy="5551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A5894B-BDA9-FC43-A802-0AE96D050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70000"/>
            <a:ext cx="2948095" cy="55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657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ACF70-91A4-6F4C-87D3-CF7657EC4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" y="363600"/>
            <a:ext cx="8552553" cy="1283897"/>
          </a:xfrm>
        </p:spPr>
        <p:txBody>
          <a:bodyPr>
            <a:normAutofit fontScale="90000"/>
          </a:bodyPr>
          <a:lstStyle/>
          <a:p>
            <a:r>
              <a:rPr lang="ru-RU" b="1" dirty="0">
                <a:latin typeface="Century Gothic" panose="020B0502020202020204" pitchFamily="34" charset="0"/>
              </a:rPr>
              <a:t>Список пользовательских задач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46036-D039-0046-9140-EA25217B8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11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7D1B1A6-99D2-554C-B63F-FACF8534504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045600" y="1005548"/>
            <a:ext cx="3052800" cy="584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997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DBDE2-C886-B74F-8377-C3B38D9AB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" y="363600"/>
            <a:ext cx="2429410" cy="864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latin typeface="Century Gothic" panose="020B0502020202020204" pitchFamily="34" charset="0"/>
              </a:rPr>
              <a:t>Отклики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F1AA9-201A-684D-B2A6-73CFFDB58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12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BDC824-89A4-564C-8CB3-02D7E2BD9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600" y="1170276"/>
            <a:ext cx="2948095" cy="5551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1644FC-E925-0143-AB4F-F5655CAE4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70000"/>
            <a:ext cx="2948095" cy="55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836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DBDE2-C886-B74F-8377-C3B38D9AB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" y="363600"/>
            <a:ext cx="6844841" cy="864000"/>
          </a:xfrm>
        </p:spPr>
        <p:txBody>
          <a:bodyPr>
            <a:normAutofit/>
          </a:bodyPr>
          <a:lstStyle/>
          <a:p>
            <a:r>
              <a:rPr lang="ru-RU" b="1" dirty="0">
                <a:latin typeface="Century Gothic" panose="020B0502020202020204" pitchFamily="34" charset="0"/>
              </a:rPr>
              <a:t>Профиль пользователя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F1AA9-201A-684D-B2A6-73CFFDB58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13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E73A3D-34E9-214D-BE08-57E79611C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600" y="1170000"/>
            <a:ext cx="2948095" cy="5551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0242F9-1DA4-434D-A66E-8F39583755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170000"/>
            <a:ext cx="2948095" cy="55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784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AAD6C-6D79-1740-AC8C-880CFB17F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64000"/>
          </a:xfrm>
        </p:spPr>
        <p:txBody>
          <a:bodyPr/>
          <a:lstStyle/>
          <a:p>
            <a:r>
              <a:rPr lang="ru-RU" b="1" dirty="0">
                <a:latin typeface="Century Gothic" panose="020B0502020202020204" pitchFamily="34" charset="0"/>
              </a:rPr>
              <a:t>Тестирование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38667-29C4-134F-B815-74779C615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14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B40820-0900-3345-9CF5-50B9CA253897}"/>
              </a:ext>
            </a:extLst>
          </p:cNvPr>
          <p:cNvSpPr txBox="1"/>
          <p:nvPr/>
        </p:nvSpPr>
        <p:spPr>
          <a:xfrm>
            <a:off x="3718691" y="2278800"/>
            <a:ext cx="140936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500" b="1" dirty="0">
                <a:latin typeface="Century Gothic" panose="020B0502020202020204" pitchFamily="34" charset="0"/>
              </a:rPr>
              <a:t>Устройства</a:t>
            </a:r>
            <a:r>
              <a:rPr lang="en-US" sz="1500" b="1" dirty="0">
                <a:latin typeface="Century Gothic" panose="020B0502020202020204" pitchFamily="34" charset="0"/>
              </a:rPr>
              <a:t>:</a:t>
            </a:r>
            <a:endParaRPr lang="en-RU" sz="1500" b="1" dirty="0">
              <a:latin typeface="Century Gothic" panose="020B0502020202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4BDA604-784B-A24E-ADD5-385C53AA0938}"/>
              </a:ext>
            </a:extLst>
          </p:cNvPr>
          <p:cNvSpPr txBox="1">
            <a:spLocks/>
          </p:cNvSpPr>
          <p:nvPr/>
        </p:nvSpPr>
        <p:spPr>
          <a:xfrm>
            <a:off x="5774851" y="2278800"/>
            <a:ext cx="2431904" cy="2309278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/>
              <a:t>iPhone 8</a:t>
            </a:r>
          </a:p>
          <a:p>
            <a:r>
              <a:rPr lang="en-RU" sz="1500" dirty="0"/>
              <a:t>iPhone 8 Plus</a:t>
            </a:r>
          </a:p>
          <a:p>
            <a:r>
              <a:rPr lang="en-RU" sz="1500" dirty="0"/>
              <a:t>iPhone X</a:t>
            </a:r>
          </a:p>
          <a:p>
            <a:r>
              <a:rPr lang="en-GB" sz="1500" dirty="0" err="1"/>
              <a:t>iP</a:t>
            </a:r>
            <a:r>
              <a:rPr lang="en-RU" sz="1500" dirty="0"/>
              <a:t>hone 12 Mini</a:t>
            </a:r>
          </a:p>
          <a:p>
            <a:r>
              <a:rPr lang="en-RU" sz="1500" dirty="0"/>
              <a:t>iPhone 12</a:t>
            </a:r>
          </a:p>
          <a:p>
            <a:r>
              <a:rPr lang="en-RU" sz="1500" dirty="0"/>
              <a:t>iPhone 12 Pro</a:t>
            </a:r>
          </a:p>
          <a:p>
            <a:r>
              <a:rPr lang="en-RU" sz="1500" dirty="0"/>
              <a:t>iPhone 12 Pro Max</a:t>
            </a:r>
          </a:p>
          <a:p>
            <a:endParaRPr lang="en-RU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95FB62-455D-EB4D-AFC1-CD33C13338B4}"/>
              </a:ext>
            </a:extLst>
          </p:cNvPr>
          <p:cNvSpPr txBox="1"/>
          <p:nvPr/>
        </p:nvSpPr>
        <p:spPr>
          <a:xfrm>
            <a:off x="3718691" y="4737661"/>
            <a:ext cx="132279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500" b="1" dirty="0">
                <a:latin typeface="Century Gothic" panose="020B0502020202020204" pitchFamily="34" charset="0"/>
              </a:rPr>
              <a:t>Версии ОС</a:t>
            </a:r>
            <a:r>
              <a:rPr lang="en-US" sz="1500" b="1" dirty="0">
                <a:latin typeface="Century Gothic" panose="020B0502020202020204" pitchFamily="34" charset="0"/>
              </a:rPr>
              <a:t>:</a:t>
            </a:r>
            <a:endParaRPr lang="en-RU" sz="1500" b="1" dirty="0">
              <a:latin typeface="Century Gothic" panose="020B0502020202020204" pitchFamily="34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F72D5F5-D177-A84A-99A1-6D5F0826F3F8}"/>
              </a:ext>
            </a:extLst>
          </p:cNvPr>
          <p:cNvSpPr txBox="1">
            <a:spLocks/>
          </p:cNvSpPr>
          <p:nvPr/>
        </p:nvSpPr>
        <p:spPr>
          <a:xfrm>
            <a:off x="5774851" y="4737600"/>
            <a:ext cx="1686692" cy="1237252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/>
              <a:t>iOS 11</a:t>
            </a:r>
          </a:p>
          <a:p>
            <a:r>
              <a:rPr lang="en-RU" sz="1500" dirty="0"/>
              <a:t>iOS 12</a:t>
            </a:r>
          </a:p>
          <a:p>
            <a:r>
              <a:rPr lang="en-RU" sz="1500" dirty="0"/>
              <a:t>iOS 13</a:t>
            </a:r>
          </a:p>
          <a:p>
            <a:r>
              <a:rPr lang="en-US" sz="1500" dirty="0"/>
              <a:t>iOS 14</a:t>
            </a:r>
            <a:endParaRPr lang="en-RU" sz="15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436AAE-DCF9-0B4F-863F-936A2A6956A3}"/>
              </a:ext>
            </a:extLst>
          </p:cNvPr>
          <p:cNvSpPr txBox="1"/>
          <p:nvPr/>
        </p:nvSpPr>
        <p:spPr>
          <a:xfrm>
            <a:off x="3718691" y="1530084"/>
            <a:ext cx="183415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500" b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Интеграционное</a:t>
            </a:r>
            <a:endParaRPr lang="en-RU" sz="1500" b="1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D554E86-DCB4-2548-BA64-98E17D35FEA2}"/>
              </a:ext>
            </a:extLst>
          </p:cNvPr>
          <p:cNvCxnSpPr>
            <a:cxnSpLocks/>
          </p:cNvCxnSpPr>
          <p:nvPr/>
        </p:nvCxnSpPr>
        <p:spPr>
          <a:xfrm>
            <a:off x="3369151" y="1591073"/>
            <a:ext cx="0" cy="4502299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959E836-BE2F-8F4E-8A06-F8167E0EF4E3}"/>
              </a:ext>
            </a:extLst>
          </p:cNvPr>
          <p:cNvSpPr txBox="1"/>
          <p:nvPr/>
        </p:nvSpPr>
        <p:spPr>
          <a:xfrm>
            <a:off x="628650" y="1530085"/>
            <a:ext cx="183415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500" b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Функциональное</a:t>
            </a:r>
            <a:endParaRPr lang="en-RU" sz="1500" b="1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BA5E61-E2D9-3B44-8D06-AC1E9461F87A}"/>
              </a:ext>
            </a:extLst>
          </p:cNvPr>
          <p:cNvSpPr txBox="1"/>
          <p:nvPr/>
        </p:nvSpPr>
        <p:spPr>
          <a:xfrm>
            <a:off x="618660" y="2277963"/>
            <a:ext cx="275049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500" dirty="0">
                <a:latin typeface="Century Gothic" panose="020B0502020202020204" pitchFamily="34" charset="0"/>
              </a:rPr>
              <a:t>Было разработано </a:t>
            </a:r>
          </a:p>
          <a:p>
            <a:r>
              <a:rPr lang="ru-RU" sz="1500" b="1" dirty="0">
                <a:latin typeface="Century Gothic" panose="020B0502020202020204" pitchFamily="34" charset="0"/>
              </a:rPr>
              <a:t>8</a:t>
            </a:r>
            <a:r>
              <a:rPr lang="ru-RU" sz="1500" dirty="0">
                <a:latin typeface="Century Gothic" panose="020B0502020202020204" pitchFamily="34" charset="0"/>
              </a:rPr>
              <a:t> </a:t>
            </a:r>
            <a:r>
              <a:rPr lang="ru-RU" sz="1500" b="1" dirty="0">
                <a:latin typeface="Century Gothic" panose="020B0502020202020204" pitchFamily="34" charset="0"/>
              </a:rPr>
              <a:t>тестов</a:t>
            </a:r>
            <a:r>
              <a:rPr lang="ru-RU" sz="1500" dirty="0">
                <a:latin typeface="Century Gothic" panose="020B0502020202020204" pitchFamily="34" charset="0"/>
              </a:rPr>
              <a:t> для проверки логики создания задачи.</a:t>
            </a:r>
          </a:p>
          <a:p>
            <a:r>
              <a:rPr lang="ru-RU" sz="1500" dirty="0">
                <a:latin typeface="Century Gothic" panose="020B0502020202020204" pitchFamily="34" charset="0"/>
              </a:rPr>
              <a:t>Все тесты пройдены </a:t>
            </a:r>
            <a:r>
              <a:rPr lang="ru-RU" sz="1500" b="1" dirty="0">
                <a:latin typeface="Century Gothic" panose="020B0502020202020204" pitchFamily="34" charset="0"/>
              </a:rPr>
              <a:t>успешно.</a:t>
            </a:r>
            <a:endParaRPr lang="en-RU" sz="15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100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F0747-BC80-D841-96B5-9C39CA231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64000"/>
          </a:xfrm>
        </p:spPr>
        <p:txBody>
          <a:bodyPr/>
          <a:lstStyle/>
          <a:p>
            <a:r>
              <a:rPr lang="ru-RU" b="1" dirty="0">
                <a:latin typeface="Century Gothic" panose="020B0502020202020204" pitchFamily="34" charset="0"/>
              </a:rPr>
              <a:t>Основные результаты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89E4E-178C-9641-A44F-FF991186B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768686"/>
            <a:ext cx="7886699" cy="3320628"/>
          </a:xfrm>
        </p:spPr>
        <p:txBody>
          <a:bodyPr>
            <a:no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Выполнен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ru-RU" dirty="0">
                <a:latin typeface="Century Gothic" panose="020B0502020202020204" pitchFamily="34" charset="0"/>
              </a:rPr>
              <a:t>анализ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ru-RU" dirty="0">
                <a:latin typeface="Century Gothic" panose="020B0502020202020204" pitchFamily="34" charset="0"/>
              </a:rPr>
              <a:t>предметной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ru-RU" dirty="0">
                <a:latin typeface="Century Gothic" panose="020B0502020202020204" pitchFamily="34" charset="0"/>
              </a:rPr>
              <a:t>области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ru-RU" dirty="0">
                <a:latin typeface="Century Gothic" panose="020B0502020202020204" pitchFamily="34" charset="0"/>
              </a:rPr>
              <a:t>и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ru-RU" dirty="0">
                <a:latin typeface="Century Gothic" panose="020B0502020202020204" pitchFamily="34" charset="0"/>
              </a:rPr>
              <a:t>сравнение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ru-RU" dirty="0">
                <a:latin typeface="Century Gothic" panose="020B0502020202020204" pitchFamily="34" charset="0"/>
              </a:rPr>
              <a:t>схожих приложений</a:t>
            </a:r>
            <a:r>
              <a:rPr lang="en-RU" dirty="0">
                <a:effectLst/>
                <a:latin typeface="Century Gothic" panose="020B0502020202020204" pitchFamily="34" charset="0"/>
              </a:rPr>
              <a:t> </a:t>
            </a:r>
            <a:endParaRPr lang="ru-RU" dirty="0">
              <a:effectLst/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Выполнено проектирование мобильного приложения</a:t>
            </a:r>
            <a:r>
              <a:rPr lang="en-RU" dirty="0">
                <a:effectLst/>
                <a:latin typeface="Century Gothic" panose="020B0502020202020204" pitchFamily="34" charset="0"/>
              </a:rPr>
              <a:t> </a:t>
            </a:r>
            <a:endParaRPr lang="ru-RU" dirty="0">
              <a:effectLst/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Реализовано мобильное приложение</a:t>
            </a:r>
            <a:r>
              <a:rPr lang="en-RU" dirty="0">
                <a:effectLst/>
                <a:latin typeface="Century Gothic" panose="020B0502020202020204" pitchFamily="34" charset="0"/>
              </a:rPr>
              <a:t> </a:t>
            </a:r>
            <a:endParaRPr lang="ru-RU" dirty="0">
              <a:effectLst/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Рассмотрены и произведены два вида тестирования мобильного приложения</a:t>
            </a:r>
            <a:r>
              <a:rPr lang="en-RU" dirty="0">
                <a:effectLst/>
                <a:latin typeface="Century Gothic" panose="020B0502020202020204" pitchFamily="34" charset="0"/>
              </a:rPr>
              <a:t> </a:t>
            </a:r>
            <a:endParaRPr lang="en-RU" dirty="0">
              <a:latin typeface="Century Gothic" panose="020B0502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E418CC-C4E4-F74D-95C6-D6EDD738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15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467795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2D025-5E7C-C447-9846-12C64323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64000"/>
          </a:xfrm>
        </p:spPr>
        <p:txBody>
          <a:bodyPr>
            <a:normAutofit/>
          </a:bodyPr>
          <a:lstStyle/>
          <a:p>
            <a:r>
              <a:rPr lang="ru-RU" b="1" dirty="0">
                <a:latin typeface="Century Gothic" panose="020B0502020202020204" pitchFamily="34" charset="0"/>
              </a:rPr>
              <a:t>Актуальность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8FB69-15F4-EB4D-B656-DF80FC4A4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47851"/>
            <a:ext cx="7886700" cy="4351338"/>
          </a:xfrm>
        </p:spPr>
        <p:txBody>
          <a:bodyPr>
            <a:normAutofit lnSpcReduction="10000"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Владение каким-либо навыком не всегда окупает время, потраченное на обучение</a:t>
            </a: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Рынок мобильных приложений один из самых развивающихся на сегодняшний день</a:t>
            </a: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Находить мастеров через приложение проще и быстрее</a:t>
            </a:r>
            <a:endParaRPr lang="en-RU" dirty="0">
              <a:latin typeface="Century Gothic" panose="020B0502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C1C5E8-FE67-F743-B8A8-FA3E76207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2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1330319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5E472-F167-5D43-BE7E-FAA3E4B3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00" y="363601"/>
            <a:ext cx="7886700" cy="864000"/>
          </a:xfrm>
        </p:spPr>
        <p:txBody>
          <a:bodyPr>
            <a:normAutofit/>
          </a:bodyPr>
          <a:lstStyle/>
          <a:p>
            <a:r>
              <a:rPr lang="ru-RU" b="1" dirty="0">
                <a:latin typeface="Century Gothic" panose="020B0502020202020204" pitchFamily="34" charset="0"/>
              </a:rPr>
              <a:t>Цель и задачи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786F4-A603-C94E-9858-57B24726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00" y="1521743"/>
            <a:ext cx="910708" cy="3226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b="1" dirty="0">
                <a:latin typeface="Century Gothic" panose="020B0502020202020204" pitchFamily="34" charset="0"/>
              </a:rPr>
              <a:t>Цель</a:t>
            </a:r>
            <a:r>
              <a:rPr lang="en-RU" sz="2000" b="1" dirty="0"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RU" sz="2000" b="1" dirty="0">
              <a:latin typeface="Century Gothic" panose="020B0502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536946-0814-B74D-BFA3-ADB1FB21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3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417FAB-3914-CF42-A92B-EEBF401AE8A4}"/>
              </a:ext>
            </a:extLst>
          </p:cNvPr>
          <p:cNvSpPr txBox="1"/>
          <p:nvPr/>
        </p:nvSpPr>
        <p:spPr>
          <a:xfrm>
            <a:off x="3060735" y="1521743"/>
            <a:ext cx="44687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Century Gothic" panose="020B0502020202020204" pitchFamily="34" charset="0"/>
              </a:rPr>
              <a:t>Разработка </a:t>
            </a:r>
            <a:r>
              <a:rPr lang="en-US" sz="2000" dirty="0">
                <a:latin typeface="Century Gothic" panose="020B0502020202020204" pitchFamily="34" charset="0"/>
              </a:rPr>
              <a:t>iOS-</a:t>
            </a:r>
            <a:r>
              <a:rPr lang="ru-RU" sz="2000" dirty="0">
                <a:latin typeface="Century Gothic" panose="020B0502020202020204" pitchFamily="34" charset="0"/>
              </a:rPr>
              <a:t>приложения для поиска мастера на час</a:t>
            </a:r>
            <a:endParaRPr lang="en-RU" sz="2000" dirty="0">
              <a:latin typeface="Century Gothic" panose="020B0502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B7190C2-7113-2042-8B30-1CEC01F3A9C6}"/>
              </a:ext>
            </a:extLst>
          </p:cNvPr>
          <p:cNvSpPr txBox="1">
            <a:spLocks/>
          </p:cNvSpPr>
          <p:nvPr/>
        </p:nvSpPr>
        <p:spPr>
          <a:xfrm>
            <a:off x="629100" y="3429000"/>
            <a:ext cx="1105107" cy="322669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b="1" dirty="0"/>
              <a:t>Задачи</a:t>
            </a:r>
            <a:r>
              <a:rPr lang="en-RU" sz="2000" b="1" dirty="0"/>
              <a:t>:</a:t>
            </a:r>
          </a:p>
          <a:p>
            <a:pPr marL="0" indent="0">
              <a:buNone/>
            </a:pPr>
            <a:endParaRPr lang="en-RU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5F60F7-5B7D-2B44-8493-02B78EDCDB16}"/>
              </a:ext>
            </a:extLst>
          </p:cNvPr>
          <p:cNvSpPr txBox="1"/>
          <p:nvPr/>
        </p:nvSpPr>
        <p:spPr>
          <a:xfrm>
            <a:off x="3060735" y="3351099"/>
            <a:ext cx="545416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sz="2000" b="1" dirty="0">
                <a:latin typeface="Century Gothic" panose="020B0502020202020204" pitchFamily="34" charset="0"/>
              </a:rPr>
              <a:t>1</a:t>
            </a:r>
            <a:r>
              <a:rPr lang="en-US" sz="2000" b="1" dirty="0">
                <a:latin typeface="Century Gothic" panose="020B0502020202020204" pitchFamily="34" charset="0"/>
              </a:rPr>
              <a:t>. </a:t>
            </a:r>
            <a:r>
              <a:rPr lang="ru-RU" sz="2000" dirty="0">
                <a:latin typeface="Century Gothic" panose="020B0502020202020204" pitchFamily="34" charset="0"/>
              </a:rPr>
              <a:t>Провести анализ предметной области и обзор аналогичных проектов</a:t>
            </a:r>
            <a:endParaRPr lang="en-US" sz="2000" dirty="0">
              <a:latin typeface="Century Gothic" panose="020B0502020202020204" pitchFamily="34" charset="0"/>
            </a:endParaRPr>
          </a:p>
          <a:p>
            <a:r>
              <a:rPr lang="en-US" sz="2000" b="1" dirty="0">
                <a:latin typeface="Century Gothic" panose="020B0502020202020204" pitchFamily="34" charset="0"/>
              </a:rPr>
              <a:t>2.</a:t>
            </a:r>
            <a:r>
              <a:rPr lang="ru-RU" sz="2000" b="1" dirty="0">
                <a:latin typeface="Century Gothic" panose="020B0502020202020204" pitchFamily="34" charset="0"/>
              </a:rPr>
              <a:t> </a:t>
            </a:r>
            <a:r>
              <a:rPr lang="ru-RU" sz="2000" dirty="0">
                <a:latin typeface="Century Gothic" panose="020B0502020202020204" pitchFamily="34" charset="0"/>
              </a:rPr>
              <a:t>Спроектировать мобильное приложение</a:t>
            </a:r>
            <a:endParaRPr lang="en-US" sz="2000" dirty="0">
              <a:latin typeface="Century Gothic" panose="020B0502020202020204" pitchFamily="34" charset="0"/>
            </a:endParaRPr>
          </a:p>
          <a:p>
            <a:r>
              <a:rPr lang="en-US" sz="2000" b="1" dirty="0">
                <a:latin typeface="Century Gothic" panose="020B0502020202020204" pitchFamily="34" charset="0"/>
              </a:rPr>
              <a:t>3. </a:t>
            </a:r>
            <a:r>
              <a:rPr lang="ru-RU" sz="2000" dirty="0">
                <a:latin typeface="Century Gothic" panose="020B0502020202020204" pitchFamily="34" charset="0"/>
              </a:rPr>
              <a:t>Реализовать мобильное приложение</a:t>
            </a:r>
            <a:endParaRPr lang="en-US" sz="2000" dirty="0">
              <a:latin typeface="Century Gothic" panose="020B0502020202020204" pitchFamily="34" charset="0"/>
            </a:endParaRPr>
          </a:p>
          <a:p>
            <a:r>
              <a:rPr lang="en-US" sz="2000" b="1" dirty="0">
                <a:latin typeface="Century Gothic" panose="020B0502020202020204" pitchFamily="34" charset="0"/>
              </a:rPr>
              <a:t>4. </a:t>
            </a:r>
            <a:r>
              <a:rPr lang="ru-RU" sz="2000" dirty="0">
                <a:latin typeface="Century Gothic" panose="020B0502020202020204" pitchFamily="34" charset="0"/>
              </a:rPr>
              <a:t>Протестировать мобильное приложение</a:t>
            </a:r>
            <a:endParaRPr lang="en-RU" sz="2000" dirty="0">
              <a:latin typeface="Century Gothic" panose="020B0502020202020204" pitchFamily="34" charset="0"/>
            </a:endParaRPr>
          </a:p>
          <a:p>
            <a:endParaRPr lang="en-US" sz="2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7298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47521-D760-464C-ACC8-F6BAA8800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64000"/>
          </a:xfrm>
        </p:spPr>
        <p:txBody>
          <a:bodyPr>
            <a:normAutofit/>
          </a:bodyPr>
          <a:lstStyle/>
          <a:p>
            <a:r>
              <a:rPr lang="ru-RU" b="1" dirty="0">
                <a:latin typeface="Century Gothic" panose="020B0502020202020204" pitchFamily="34" charset="0"/>
              </a:rPr>
              <a:t>Обзор аналогов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49933-B77B-574A-8BC4-E14D792E4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000" y="1365437"/>
            <a:ext cx="1779673" cy="273409"/>
          </a:xfrm>
        </p:spPr>
        <p:txBody>
          <a:bodyPr>
            <a:noAutofit/>
          </a:bodyPr>
          <a:lstStyle/>
          <a:p>
            <a:r>
              <a:rPr lang="ru-RU" sz="1600" b="1" dirty="0" err="1">
                <a:latin typeface="Century Gothic" panose="020B0502020202020204" pitchFamily="34" charset="0"/>
              </a:rPr>
              <a:t>СберУслуги</a:t>
            </a:r>
            <a:endParaRPr lang="ru-RU" sz="1600" b="1" dirty="0">
              <a:latin typeface="Century Gothic" panose="020B0502020202020204" pitchFamily="34" charset="0"/>
            </a:endParaRPr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F957BC5D-0F0D-0D4C-8112-C100668C5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4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930663-5376-114E-B84D-45EE10AE8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323" y="1358724"/>
            <a:ext cx="274031" cy="27403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C04A5E2-A85F-F844-905B-76DCE7991979}"/>
              </a:ext>
            </a:extLst>
          </p:cNvPr>
          <p:cNvSpPr txBox="1">
            <a:spLocks/>
          </p:cNvSpPr>
          <p:nvPr/>
        </p:nvSpPr>
        <p:spPr>
          <a:xfrm>
            <a:off x="630000" y="3732742"/>
            <a:ext cx="1009205" cy="273409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err="1"/>
              <a:t>Profi.ru</a:t>
            </a:r>
            <a:endParaRPr lang="ru-RU" sz="16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7B14C2-26C7-024C-8E0D-B981A4C61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354" y="1358724"/>
            <a:ext cx="274031" cy="2740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C5C18-4B69-2747-8500-105CED13D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385" y="1358724"/>
            <a:ext cx="274031" cy="27403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97F1EAF-C377-E243-8DC9-CD90D2428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0416" y="1358724"/>
            <a:ext cx="274031" cy="2740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18A647-AA10-2947-B39D-FEB1C6529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2520" y="1358724"/>
            <a:ext cx="274031" cy="27403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6ACBF9D-B59F-2343-A960-2FE03BB27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936" y="3732742"/>
            <a:ext cx="274031" cy="27403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216B9A5-BA62-BA45-A57F-3CB6536C1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5004" y="3732742"/>
            <a:ext cx="274031" cy="27403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2621A4C-E378-DB45-8F41-EC8601441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109" y="3732742"/>
            <a:ext cx="274031" cy="27403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6901EB5-B5CE-F043-AFA7-B17497445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250" y="3732742"/>
            <a:ext cx="274031" cy="27403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4E82AD4-CFE7-8242-BB02-7849791A7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356" y="3732742"/>
            <a:ext cx="274031" cy="27403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4E213B2-8317-9542-AE9F-AABE4BB5F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4964" y="1358724"/>
            <a:ext cx="2212223" cy="4791600"/>
          </a:xfrm>
          <a:prstGeom prst="rect">
            <a:avLst/>
          </a:prstGeom>
          <a:noFill/>
          <a:ln w="6350">
            <a:solidFill>
              <a:srgbClr val="2DB76B"/>
            </a:solidFill>
          </a:ln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DF5ABE4-8E29-074F-AD99-37BA6623BB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7837" y="1358724"/>
            <a:ext cx="2210319" cy="4791600"/>
          </a:xfrm>
          <a:prstGeom prst="rect">
            <a:avLst/>
          </a:prstGeom>
          <a:ln>
            <a:solidFill>
              <a:srgbClr val="FFC600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3F6D370-7D6A-6C41-B315-32DD83C3D28A}"/>
              </a:ext>
            </a:extLst>
          </p:cNvPr>
          <p:cNvSpPr txBox="1"/>
          <p:nvPr/>
        </p:nvSpPr>
        <p:spPr>
          <a:xfrm>
            <a:off x="943200" y="1762353"/>
            <a:ext cx="28410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Century Gothic" panose="020B0502020202020204" pitchFamily="34" charset="0"/>
              </a:rPr>
              <a:t>Плюсы</a:t>
            </a:r>
            <a:r>
              <a:rPr lang="en-US" sz="1600" dirty="0">
                <a:latin typeface="Century Gothic" panose="020B0502020202020204" pitchFamily="34" charset="0"/>
              </a:rPr>
              <a:t>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sz="1600" dirty="0">
                <a:latin typeface="Century Gothic" panose="020B0502020202020204" pitchFamily="34" charset="0"/>
              </a:rPr>
              <a:t>Безопасность</a:t>
            </a:r>
          </a:p>
          <a:p>
            <a:r>
              <a:rPr lang="ru-RU" sz="1600" dirty="0">
                <a:latin typeface="Century Gothic" panose="020B0502020202020204" pitchFamily="34" charset="0"/>
              </a:rPr>
              <a:t>Минусы</a:t>
            </a:r>
            <a:r>
              <a:rPr lang="en-US" sz="1600" dirty="0">
                <a:latin typeface="Century Gothic" panose="020B0502020202020204" pitchFamily="34" charset="0"/>
              </a:rPr>
              <a:t>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sz="1600" dirty="0" err="1">
                <a:latin typeface="Century Gothic" panose="020B0502020202020204" pitchFamily="34" charset="0"/>
              </a:rPr>
              <a:t>Неинтуитивный</a:t>
            </a:r>
            <a:r>
              <a:rPr lang="ru-RU" sz="1600" dirty="0">
                <a:latin typeface="Century Gothic" panose="020B0502020202020204" pitchFamily="34" charset="0"/>
              </a:rPr>
              <a:t> интерфейс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sz="1600" dirty="0">
                <a:latin typeface="Century Gothic" panose="020B0502020202020204" pitchFamily="34" charset="0"/>
              </a:rPr>
              <a:t>Отсутствие оценок у новых пользователей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ru-RU" sz="1600" dirty="0">
              <a:latin typeface="Century Gothic" panose="020B0502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BF350B-4ADE-8942-8798-1199F5803B75}"/>
              </a:ext>
            </a:extLst>
          </p:cNvPr>
          <p:cNvSpPr txBox="1"/>
          <p:nvPr/>
        </p:nvSpPr>
        <p:spPr>
          <a:xfrm>
            <a:off x="943200" y="4139961"/>
            <a:ext cx="30761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Century Gothic" panose="020B0502020202020204" pitchFamily="34" charset="0"/>
              </a:rPr>
              <a:t>Плюсы</a:t>
            </a:r>
            <a:r>
              <a:rPr lang="en-US" sz="1600" dirty="0">
                <a:latin typeface="Century Gothic" panose="020B0502020202020204" pitchFamily="34" charset="0"/>
              </a:rPr>
              <a:t>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sz="1600" dirty="0">
                <a:latin typeface="Century Gothic" panose="020B0502020202020204" pitchFamily="34" charset="0"/>
              </a:rPr>
              <a:t>Большое количество пользователей</a:t>
            </a:r>
          </a:p>
          <a:p>
            <a:r>
              <a:rPr lang="ru-RU" sz="1600" dirty="0">
                <a:latin typeface="Century Gothic" panose="020B0502020202020204" pitchFamily="34" charset="0"/>
              </a:rPr>
              <a:t>Минусы</a:t>
            </a:r>
            <a:r>
              <a:rPr lang="en-US" sz="1600" dirty="0">
                <a:latin typeface="Century Gothic" panose="020B0502020202020204" pitchFamily="34" charset="0"/>
              </a:rPr>
              <a:t>:</a:t>
            </a:r>
            <a:endParaRPr lang="ru-RU" sz="1600" dirty="0">
              <a:latin typeface="Century Gothic" panose="020B050202020202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sz="1600" dirty="0">
                <a:latin typeface="Century Gothic" panose="020B0502020202020204" pitchFamily="34" charset="0"/>
              </a:rPr>
              <a:t>Неоднородный интерфейс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sz="1600" dirty="0">
                <a:latin typeface="Century Gothic" panose="020B0502020202020204" pitchFamily="34" charset="0"/>
              </a:rPr>
              <a:t>Отсутствие оценок у новых пользователей</a:t>
            </a:r>
          </a:p>
        </p:txBody>
      </p:sp>
    </p:spTree>
    <p:extLst>
      <p:ext uri="{BB962C8B-B14F-4D97-AF65-F5344CB8AC3E}">
        <p14:creationId xmlns:p14="http://schemas.microsoft.com/office/powerpoint/2010/main" val="3789319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63FC6-DEA8-9243-90A2-E9115B485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" y="363602"/>
            <a:ext cx="8368866" cy="864000"/>
          </a:xfrm>
        </p:spPr>
        <p:txBody>
          <a:bodyPr>
            <a:noAutofit/>
          </a:bodyPr>
          <a:lstStyle/>
          <a:p>
            <a:r>
              <a:rPr lang="ru-RU" b="1" dirty="0">
                <a:latin typeface="Century Gothic" panose="020B0502020202020204" pitchFamily="34" charset="0"/>
              </a:rPr>
              <a:t>Варианты использования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0BA024-E978-0E4A-A77A-583AA428E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5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0D79DF-2324-1940-9C9F-5BA9CFFF1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624" y="1091385"/>
            <a:ext cx="4686751" cy="563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28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39437-6BFB-8E4E-9A33-3744986C3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" y="363600"/>
            <a:ext cx="7236993" cy="864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latin typeface="Century Gothic" panose="020B0502020202020204" pitchFamily="34" charset="0"/>
              </a:rPr>
              <a:t>Архитектура приложения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32FF1E-073E-2B41-A80D-59E252F1F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6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10EC17-E623-9644-86A4-6B7F68D5E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850" y="1227600"/>
            <a:ext cx="5738300" cy="544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224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A6A08-01A9-064B-A961-EE4D84B27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64000"/>
          </a:xfrm>
        </p:spPr>
        <p:txBody>
          <a:bodyPr/>
          <a:lstStyle/>
          <a:p>
            <a:r>
              <a:rPr lang="ru-RU" b="1" dirty="0">
                <a:latin typeface="Century Gothic" panose="020B0502020202020204" pitchFamily="34" charset="0"/>
              </a:rPr>
              <a:t>Реализация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253EE-DE3B-704F-B341-CDEE78520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717447"/>
            <a:ext cx="8196852" cy="46389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>
                <a:latin typeface="Century Gothic" panose="020B0502020202020204" pitchFamily="34" charset="0"/>
              </a:rPr>
              <a:t>      </a:t>
            </a:r>
            <a:r>
              <a:rPr lang="en-US" sz="2000" dirty="0">
                <a:latin typeface="Century Gothic" panose="020B0502020202020204" pitchFamily="34" charset="0"/>
              </a:rPr>
              <a:t>Swift</a:t>
            </a:r>
            <a:endParaRPr lang="ru-RU" sz="2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ru-RU" sz="2000" dirty="0">
                <a:latin typeface="Century Gothic" panose="020B0502020202020204" pitchFamily="34" charset="0"/>
              </a:rPr>
              <a:t>      </a:t>
            </a:r>
            <a:r>
              <a:rPr lang="en-US" sz="2000" dirty="0" err="1">
                <a:latin typeface="Century Gothic" panose="020B0502020202020204" pitchFamily="34" charset="0"/>
              </a:rPr>
              <a:t>Xcode</a:t>
            </a:r>
            <a:endParaRPr lang="en-US" sz="2000" dirty="0">
              <a:latin typeface="Century Gothic" panose="020B0502020202020204" pitchFamily="34" charset="0"/>
            </a:endParaRPr>
          </a:p>
          <a:p>
            <a:endParaRPr lang="ru-RU" sz="2000" dirty="0">
              <a:latin typeface="Century Gothic" panose="020B0502020202020204" pitchFamily="34" charset="0"/>
            </a:endParaRP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ru-RU" sz="2000" dirty="0">
                <a:latin typeface="Century Gothic" panose="020B0502020202020204" pitchFamily="34" charset="0"/>
              </a:rPr>
              <a:t>      Сторонние библиотеки</a:t>
            </a:r>
            <a:r>
              <a:rPr lang="en-US" sz="2000" dirty="0">
                <a:latin typeface="Century Gothic" panose="020B0502020202020204" pitchFamily="34" charset="0"/>
              </a:rPr>
              <a:t>:</a:t>
            </a:r>
          </a:p>
          <a:p>
            <a:pPr lvl="1">
              <a:lnSpc>
                <a:spcPct val="14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2000" dirty="0" err="1">
                <a:latin typeface="Century Gothic" panose="020B0502020202020204" pitchFamily="34" charset="0"/>
              </a:rPr>
              <a:t>SwaggerClient</a:t>
            </a:r>
            <a:r>
              <a:rPr lang="en-US" sz="2000" dirty="0">
                <a:latin typeface="Century Gothic" panose="020B0502020202020204" pitchFamily="34" charset="0"/>
              </a:rPr>
              <a:t> – </a:t>
            </a:r>
            <a:r>
              <a:rPr lang="ru-RU" sz="2000" dirty="0">
                <a:latin typeface="Century Gothic" panose="020B0502020202020204" pitchFamily="34" charset="0"/>
              </a:rPr>
              <a:t>используется для </a:t>
            </a:r>
            <a:r>
              <a:rPr lang="ru-RU" sz="2000" dirty="0" err="1">
                <a:latin typeface="Century Gothic" panose="020B0502020202020204" pitchFamily="34" charset="0"/>
              </a:rPr>
              <a:t>кодогенерации</a:t>
            </a:r>
            <a:endParaRPr lang="en-US" sz="2000" dirty="0">
              <a:latin typeface="Century Gothic" panose="020B0502020202020204" pitchFamily="34" charset="0"/>
            </a:endParaRPr>
          </a:p>
          <a:p>
            <a:pPr lvl="1">
              <a:lnSpc>
                <a:spcPct val="14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2000" dirty="0" err="1">
                <a:latin typeface="Century Gothic" panose="020B0502020202020204" pitchFamily="34" charset="0"/>
              </a:rPr>
              <a:t>Alamofire</a:t>
            </a:r>
            <a:r>
              <a:rPr lang="ru-RU" sz="2000" dirty="0">
                <a:latin typeface="Century Gothic" panose="020B0502020202020204" pitchFamily="34" charset="0"/>
              </a:rPr>
              <a:t> – используется для работы с сетью</a:t>
            </a:r>
            <a:endParaRPr lang="en-US" sz="2000" dirty="0">
              <a:latin typeface="Century Gothic" panose="020B0502020202020204" pitchFamily="34" charset="0"/>
            </a:endParaRPr>
          </a:p>
          <a:p>
            <a:pPr lvl="1">
              <a:lnSpc>
                <a:spcPct val="14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2000" dirty="0" err="1">
                <a:latin typeface="Century Gothic" panose="020B0502020202020204" pitchFamily="34" charset="0"/>
              </a:rPr>
              <a:t>SDWebImage</a:t>
            </a:r>
            <a:r>
              <a:rPr lang="ru-RU" sz="2000" dirty="0">
                <a:latin typeface="Century Gothic" panose="020B0502020202020204" pitchFamily="34" charset="0"/>
              </a:rPr>
              <a:t> – используется для загрузки фотографий</a:t>
            </a:r>
            <a:endParaRPr lang="en-US" sz="2000" dirty="0">
              <a:latin typeface="Century Gothic" panose="020B0502020202020204" pitchFamily="34" charset="0"/>
            </a:endParaRPr>
          </a:p>
          <a:p>
            <a:pPr lvl="1">
              <a:lnSpc>
                <a:spcPct val="14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2000" dirty="0" err="1">
                <a:latin typeface="Century Gothic" panose="020B0502020202020204" pitchFamily="34" charset="0"/>
              </a:rPr>
              <a:t>GoogleSignIn</a:t>
            </a:r>
            <a:r>
              <a:rPr lang="en-US" sz="2000" dirty="0">
                <a:latin typeface="Century Gothic" panose="020B0502020202020204" pitchFamily="34" charset="0"/>
              </a:rPr>
              <a:t> </a:t>
            </a:r>
            <a:r>
              <a:rPr lang="ru-RU" sz="2000" dirty="0">
                <a:latin typeface="Century Gothic" panose="020B0502020202020204" pitchFamily="34" charset="0"/>
              </a:rPr>
              <a:t>– используется для входа через </a:t>
            </a:r>
            <a:r>
              <a:rPr lang="en-US" sz="2000" dirty="0">
                <a:latin typeface="Century Gothic" panose="020B0502020202020204" pitchFamily="34" charset="0"/>
              </a:rPr>
              <a:t>Google</a:t>
            </a:r>
          </a:p>
          <a:p>
            <a:pPr lvl="1">
              <a:lnSpc>
                <a:spcPct val="14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2000" dirty="0" err="1">
                <a:latin typeface="Century Gothic" panose="020B0502020202020204" pitchFamily="34" charset="0"/>
              </a:rPr>
              <a:t>FBSDKLoginKit</a:t>
            </a:r>
            <a:r>
              <a:rPr lang="en-US" sz="2000" dirty="0">
                <a:latin typeface="Century Gothic" panose="020B0502020202020204" pitchFamily="34" charset="0"/>
              </a:rPr>
              <a:t> </a:t>
            </a:r>
            <a:r>
              <a:rPr lang="ru-RU" sz="2000" dirty="0">
                <a:latin typeface="Century Gothic" panose="020B0502020202020204" pitchFamily="34" charset="0"/>
              </a:rPr>
              <a:t>–</a:t>
            </a:r>
            <a:r>
              <a:rPr lang="en-US" sz="2000" dirty="0">
                <a:latin typeface="Century Gothic" panose="020B0502020202020204" pitchFamily="34" charset="0"/>
              </a:rPr>
              <a:t> </a:t>
            </a:r>
            <a:r>
              <a:rPr lang="ru-RU" sz="2000" dirty="0">
                <a:latin typeface="Century Gothic" panose="020B0502020202020204" pitchFamily="34" charset="0"/>
              </a:rPr>
              <a:t>используется для входа через </a:t>
            </a:r>
            <a:r>
              <a:rPr lang="en-US" sz="2000" dirty="0">
                <a:latin typeface="Century Gothic" panose="020B0502020202020204" pitchFamily="34" charset="0"/>
              </a:rPr>
              <a:t>Facebook</a:t>
            </a:r>
            <a:endParaRPr lang="ru-RU" sz="2000" dirty="0">
              <a:latin typeface="Century Gothic" panose="020B0502020202020204" pitchFamily="34" charset="0"/>
            </a:endParaRPr>
          </a:p>
          <a:p>
            <a:pPr lvl="1">
              <a:lnSpc>
                <a:spcPct val="14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Century Gothic" panose="020B0502020202020204" pitchFamily="34" charset="0"/>
              </a:rPr>
              <a:t>Vision – </a:t>
            </a:r>
            <a:r>
              <a:rPr lang="ru-RU" sz="2000" dirty="0">
                <a:latin typeface="Century Gothic" panose="020B0502020202020204" pitchFamily="34" charset="0"/>
              </a:rPr>
              <a:t>используется для распознавания текста на фото</a:t>
            </a:r>
            <a:endParaRPr lang="en-US" sz="2000" dirty="0">
              <a:latin typeface="Century Gothic" panose="020B0502020202020204" pitchFamily="34" charset="0"/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RU" sz="2000" dirty="0">
              <a:latin typeface="Century Gothic" panose="020B0502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EB3363-EC28-0E4A-941F-D791908A7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7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F3E8358-7A77-BC48-B0DD-1414270EE8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8649" y="1717448"/>
            <a:ext cx="370490" cy="3704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8D03EB-8FD9-674D-819F-1F99FF0B02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763" y="2402206"/>
            <a:ext cx="1154261" cy="605987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72A0A45D-6A4A-674E-9F1B-EDA055239E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9234" y="3261018"/>
            <a:ext cx="449317" cy="449317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543337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919C-3C84-0E43-8032-0E321DDFF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" y="363600"/>
            <a:ext cx="3769479" cy="864000"/>
          </a:xfrm>
        </p:spPr>
        <p:txBody>
          <a:bodyPr>
            <a:normAutofit fontScale="90000"/>
          </a:bodyPr>
          <a:lstStyle/>
          <a:p>
            <a:r>
              <a:rPr lang="ru-RU" b="1" dirty="0">
                <a:latin typeface="Century Gothic" panose="020B0502020202020204" pitchFamily="34" charset="0"/>
              </a:rPr>
              <a:t>Авторизация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267BD9-1CA8-8C46-99DB-398D53FA7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8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120C5C-AB24-C243-B263-BEF31C675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904" y="1170276"/>
            <a:ext cx="2948096" cy="5551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D0A133-815F-8542-87F8-EB68FDAE7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170276"/>
            <a:ext cx="2948095" cy="55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13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919C-3C84-0E43-8032-0E321DDFF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00" y="363600"/>
            <a:ext cx="6734483" cy="864000"/>
          </a:xfrm>
        </p:spPr>
        <p:txBody>
          <a:bodyPr>
            <a:normAutofit/>
          </a:bodyPr>
          <a:lstStyle/>
          <a:p>
            <a:r>
              <a:rPr lang="ru-RU" b="1" dirty="0">
                <a:latin typeface="Century Gothic" panose="020B0502020202020204" pitchFamily="34" charset="0"/>
              </a:rPr>
              <a:t>Список всех задач</a:t>
            </a:r>
            <a:endParaRPr lang="en-RU" b="1" dirty="0">
              <a:latin typeface="Century Gothic" panose="020B0502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267BD9-1CA8-8C46-99DB-398D53FA7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D8D01-85B9-BA47-8D26-D97C5FC01864}" type="slidenum">
              <a:rPr lang="en-RU" smtClean="0">
                <a:latin typeface="Century Gothic" panose="020B0502020202020204" pitchFamily="34" charset="0"/>
              </a:rPr>
              <a:t>9</a:t>
            </a:fld>
            <a:r>
              <a:rPr lang="ru-RU" dirty="0">
                <a:latin typeface="Century Gothic" panose="020B0502020202020204" pitchFamily="34" charset="0"/>
              </a:rPr>
              <a:t>/15</a:t>
            </a:r>
            <a:endParaRPr lang="en-RU" dirty="0"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AF8B05-137C-CB49-867D-0CADDC797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170276"/>
            <a:ext cx="2948095" cy="5551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F6C062-42ED-6748-9857-C2561A9AB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905" y="1170000"/>
            <a:ext cx="2948095" cy="55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592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3388</TotalTime>
  <Words>340</Words>
  <Application>Microsoft Macintosh PowerPoint</Application>
  <PresentationFormat>On-screen Show (4:3)</PresentationFormat>
  <Paragraphs>101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Century Gothic</vt:lpstr>
      <vt:lpstr>Courier New</vt:lpstr>
      <vt:lpstr>Office Theme</vt:lpstr>
      <vt:lpstr>Разработка iOS-приложения  для поиска мастера на час</vt:lpstr>
      <vt:lpstr>Актуальность</vt:lpstr>
      <vt:lpstr>Цель и задачи</vt:lpstr>
      <vt:lpstr>Обзор аналогов</vt:lpstr>
      <vt:lpstr>Варианты использования</vt:lpstr>
      <vt:lpstr>Архитектура приложения</vt:lpstr>
      <vt:lpstr>Реализация</vt:lpstr>
      <vt:lpstr>Авторизация</vt:lpstr>
      <vt:lpstr>Список всех задач</vt:lpstr>
      <vt:lpstr>Создание задачи</vt:lpstr>
      <vt:lpstr>Список пользовательских задач</vt:lpstr>
      <vt:lpstr>Отклики</vt:lpstr>
      <vt:lpstr>Профиль пользователя</vt:lpstr>
      <vt:lpstr>Тестирование</vt:lpstr>
      <vt:lpstr>Основные результаты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iOS-приложения  для поиска мастера на час</dc:title>
  <dc:creator>Microsoft Office User</dc:creator>
  <cp:lastModifiedBy>Microsoft Office User</cp:lastModifiedBy>
  <cp:revision>74</cp:revision>
  <dcterms:created xsi:type="dcterms:W3CDTF">2021-05-26T05:33:33Z</dcterms:created>
  <dcterms:modified xsi:type="dcterms:W3CDTF">2021-06-01T17:44:03Z</dcterms:modified>
</cp:coreProperties>
</file>

<file path=docProps/thumbnail.jpeg>
</file>